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75" r:id="rId11"/>
    <p:sldId id="269" r:id="rId12"/>
    <p:sldId id="268" r:id="rId13"/>
    <p:sldId id="267" r:id="rId14"/>
    <p:sldId id="272" r:id="rId15"/>
    <p:sldId id="263" r:id="rId16"/>
    <p:sldId id="287" r:id="rId17"/>
    <p:sldId id="270" r:id="rId18"/>
    <p:sldId id="271" r:id="rId19"/>
    <p:sldId id="274" r:id="rId20"/>
    <p:sldId id="286" r:id="rId21"/>
    <p:sldId id="273" r:id="rId22"/>
    <p:sldId id="280" r:id="rId23"/>
    <p:sldId id="277" r:id="rId24"/>
    <p:sldId id="278" r:id="rId25"/>
    <p:sldId id="279" r:id="rId26"/>
    <p:sldId id="281" r:id="rId27"/>
    <p:sldId id="282" r:id="rId28"/>
    <p:sldId id="283" r:id="rId29"/>
    <p:sldId id="285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F0FBB-81F2-433C-A954-B8F3E20CCAF7}" type="datetimeFigureOut">
              <a:rPr lang="en-GB" smtClean="0"/>
              <a:pPr/>
              <a:t>27/03/2018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D5FB9-3F88-424C-A370-B876BD3FD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</a:t>
            </a:r>
            <a:endParaRPr lang="en-GB" sz="5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Year 8</a:t>
            </a:r>
          </a:p>
          <a:p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Lesson One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Greek Tragedy Ma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venwoodmasks.com/Images-2/greek/Ulysses-Odysseus-mask-U3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45024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62932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://users.otenet.gr/~tzelepisk/yc/art5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505720" cy="197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2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</a:t>
            </a:r>
            <a:endParaRPr lang="en-GB" sz="5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Year 8</a:t>
            </a:r>
          </a:p>
          <a:p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Lesson Two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Greek Tragedy Ma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venwoodmasks.com/Images-2/greek/Ulysses-Odysseus-mask-U3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45024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62932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://users.otenet.gr/~tzelepisk/yc/art5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505720" cy="197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2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69192" cy="4216573"/>
          </a:xfrm>
        </p:spPr>
        <p:txBody>
          <a:bodyPr/>
          <a:lstStyle/>
          <a:p>
            <a:r>
              <a:rPr lang="en-GB" sz="6000" dirty="0" smtClean="0"/>
              <a:t>PASS </a:t>
            </a:r>
            <a:br>
              <a:rPr lang="en-GB" sz="6000" dirty="0" smtClean="0"/>
            </a:br>
            <a:r>
              <a:rPr lang="en-GB" sz="6000" dirty="0" smtClean="0"/>
              <a:t>THE </a:t>
            </a:r>
            <a:br>
              <a:rPr lang="en-GB" sz="6000" dirty="0" smtClean="0"/>
            </a:br>
            <a:r>
              <a:rPr lang="en-GB" sz="6000" dirty="0" smtClean="0"/>
              <a:t>RHYTHM</a:t>
            </a:r>
            <a:endParaRPr lang="en-GB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65136" cy="904205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Theatre???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216909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What do you remember about Greek Theatre</a:t>
            </a:r>
          </a:p>
          <a:p>
            <a:pPr>
              <a:buNone/>
            </a:pPr>
            <a:r>
              <a:rPr lang="en-GB" sz="2800" dirty="0" smtClean="0"/>
              <a:t>from last lesson?</a:t>
            </a:r>
          </a:p>
          <a:p>
            <a:pPr>
              <a:buNone/>
            </a:pPr>
            <a:endParaRPr lang="en-GB" sz="2800" dirty="0" smtClean="0"/>
          </a:p>
          <a:p>
            <a:pPr algn="ctr">
              <a:buNone/>
            </a:pPr>
            <a:r>
              <a:rPr lang="en-GB" sz="2000" dirty="0" smtClean="0"/>
              <a:t>You have 1 minute to discuss with your partner.</a:t>
            </a:r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What do we remember about Chorus &amp; Unison?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41440" cy="970517"/>
          </a:xfrm>
        </p:spPr>
        <p:txBody>
          <a:bodyPr/>
          <a:lstStyle/>
          <a:p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Outcomes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By the end of the lesson I will have learnt: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All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US" sz="2800" dirty="0">
                <a:solidFill>
                  <a:srgbClr val="FF0000"/>
                </a:solidFill>
              </a:rPr>
              <a:t>Certain </a:t>
            </a:r>
            <a:r>
              <a:rPr lang="en-US" sz="2800" dirty="0" smtClean="0">
                <a:solidFill>
                  <a:srgbClr val="FF0000"/>
                </a:solidFill>
              </a:rPr>
              <a:t>facts about a Greek Chorus and will have worked in a group as a Chorus.</a:t>
            </a:r>
            <a:endParaRPr lang="en-GB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Most: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To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really experiment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in groups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as a chorus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, focusing on 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over exaggerated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gestures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, facial expressions and levels.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rgbClr val="00B050"/>
                </a:solidFill>
              </a:rPr>
              <a:t>Some: </a:t>
            </a:r>
            <a:r>
              <a:rPr lang="en-US" sz="2800" dirty="0" smtClean="0">
                <a:solidFill>
                  <a:srgbClr val="00B050"/>
                </a:solidFill>
              </a:rPr>
              <a:t>To include specific facts about a Greek Chorus within performance. Thinking about certain dramatic techniques and </a:t>
            </a:r>
            <a:r>
              <a:rPr lang="en-US" sz="2800" dirty="0">
                <a:solidFill>
                  <a:srgbClr val="00B050"/>
                </a:solidFill>
              </a:rPr>
              <a:t>to comment effectively on peers performances.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58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FF0000"/>
                </a:solidFill>
              </a:rPr>
              <a:t>Chorus Facts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The chorus was one of the most important components of the play. 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They narrated and reflected on the action.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Without them, the audience would have no background information, and the play would be more confusing. 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Originally the chorus had twelve members.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They moved and spoken as one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They sang, or sometimes said, basic information.</a:t>
            </a: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GB" sz="2000" dirty="0" smtClean="0"/>
          </a:p>
          <a:p>
            <a:pPr>
              <a:lnSpc>
                <a:spcPct val="80000"/>
              </a:lnSpc>
              <a:buFont typeface="+mj-lt"/>
              <a:buAutoNum type="arabicPeriod"/>
            </a:pPr>
            <a:r>
              <a:rPr lang="en-GB" sz="2000" dirty="0" smtClean="0"/>
              <a:t>They were the narrators of the play.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16633"/>
            <a:ext cx="7416824" cy="648072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 Activity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76064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Groups </a:t>
            </a:r>
            <a:r>
              <a:rPr lang="en-US" sz="2600" dirty="0"/>
              <a:t>of </a:t>
            </a:r>
            <a:r>
              <a:rPr lang="en-US" sz="2600" dirty="0" smtClean="0"/>
              <a:t>5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US" sz="2600" b="1" dirty="0"/>
              <a:t>1) The hero had to prove that he was strong. 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600" b="1" dirty="0" smtClean="0"/>
              <a:t>2</a:t>
            </a:r>
            <a:r>
              <a:rPr lang="en-US" sz="2600" b="1" dirty="0"/>
              <a:t>) He was set a terrible task. 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600" b="1" dirty="0" smtClean="0"/>
              <a:t>3</a:t>
            </a:r>
            <a:r>
              <a:rPr lang="en-US" sz="2600" b="1" dirty="0"/>
              <a:t>) He fought the terrible monster. 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600" b="1" dirty="0" smtClean="0"/>
              <a:t>4</a:t>
            </a:r>
            <a:r>
              <a:rPr lang="en-US" sz="2600" b="1" dirty="0"/>
              <a:t>) The fight was hard and bloody. 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600" b="1" dirty="0" smtClean="0"/>
              <a:t>5</a:t>
            </a:r>
            <a:r>
              <a:rPr lang="en-US" sz="2600" b="1" dirty="0"/>
              <a:t>) The hero won.</a:t>
            </a: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endParaRPr lang="en-GB" sz="2600" dirty="0"/>
          </a:p>
          <a:p>
            <a:r>
              <a:rPr lang="en-US" sz="2600" b="1" dirty="0" smtClean="0"/>
              <a:t>You must :</a:t>
            </a:r>
          </a:p>
          <a:p>
            <a:pPr lvl="1"/>
            <a:r>
              <a:rPr lang="en-US" sz="2600" dirty="0" smtClean="0"/>
              <a:t>Add </a:t>
            </a:r>
            <a:r>
              <a:rPr lang="en-US" sz="2600" dirty="0" smtClean="0">
                <a:solidFill>
                  <a:srgbClr val="FF0000"/>
                </a:solidFill>
              </a:rPr>
              <a:t>an action </a:t>
            </a:r>
            <a:r>
              <a:rPr lang="en-US" sz="2600" dirty="0" smtClean="0"/>
              <a:t>with </a:t>
            </a:r>
            <a:r>
              <a:rPr lang="en-US" sz="2600" dirty="0"/>
              <a:t>the </a:t>
            </a:r>
            <a:r>
              <a:rPr lang="en-US" sz="2600" dirty="0" smtClean="0"/>
              <a:t>line you have. </a:t>
            </a:r>
          </a:p>
          <a:p>
            <a:pPr lvl="1"/>
            <a:r>
              <a:rPr lang="en-US" sz="2600" i="1" dirty="0" smtClean="0"/>
              <a:t>choosing actions, gestures, movements  and facial expressions to </a:t>
            </a:r>
            <a:r>
              <a:rPr lang="en-US" sz="2600" i="1" dirty="0"/>
              <a:t>reflect the meaning</a:t>
            </a:r>
            <a:r>
              <a:rPr lang="en-US" sz="2600" i="1" dirty="0" smtClean="0"/>
              <a:t>.</a:t>
            </a:r>
          </a:p>
          <a:p>
            <a:endParaRPr lang="en-GB" sz="2600" dirty="0"/>
          </a:p>
          <a:p>
            <a:r>
              <a:rPr lang="en-US" sz="2600" dirty="0" smtClean="0"/>
              <a:t>Join all 5 lines together.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As a whole group you </a:t>
            </a:r>
            <a:r>
              <a:rPr lang="en-US" sz="2600" b="1" dirty="0" smtClean="0"/>
              <a:t>must:</a:t>
            </a:r>
          </a:p>
          <a:p>
            <a:pPr lvl="1"/>
            <a:r>
              <a:rPr lang="en-US" sz="2600" dirty="0" smtClean="0"/>
              <a:t>move in unison</a:t>
            </a:r>
          </a:p>
          <a:p>
            <a:pPr lvl="1"/>
            <a:r>
              <a:rPr lang="en-US" sz="2600" dirty="0" smtClean="0"/>
              <a:t>speak </a:t>
            </a:r>
            <a:r>
              <a:rPr lang="en-US" sz="2600" dirty="0"/>
              <a:t>in unison, </a:t>
            </a:r>
          </a:p>
          <a:p>
            <a:pPr lvl="1"/>
            <a:r>
              <a:rPr lang="en-US" sz="2600" dirty="0"/>
              <a:t>h</a:t>
            </a:r>
            <a:r>
              <a:rPr lang="en-US" sz="2600" dirty="0" smtClean="0"/>
              <a:t>ave eye </a:t>
            </a:r>
            <a:r>
              <a:rPr lang="en-US" sz="2600" dirty="0"/>
              <a:t>focus </a:t>
            </a:r>
          </a:p>
          <a:p>
            <a:pPr lvl="1"/>
            <a:r>
              <a:rPr lang="en-US" sz="2600" dirty="0" smtClean="0"/>
              <a:t>direct address</a:t>
            </a:r>
            <a:r>
              <a:rPr lang="en-US" sz="2600" dirty="0"/>
              <a:t> </a:t>
            </a:r>
            <a:r>
              <a:rPr lang="en-US" sz="2600" dirty="0" smtClean="0"/>
              <a:t>to the audience.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5513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52" y="548680"/>
            <a:ext cx="8229600" cy="58515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/>
              <a:t>1) The hero had to prove that he was strong. </a:t>
            </a:r>
          </a:p>
          <a:p>
            <a:pPr marL="0" indent="0">
              <a:buNone/>
            </a:pPr>
            <a:r>
              <a:rPr lang="en-US" sz="4300" b="1" dirty="0"/>
              <a:t>2) He was set a terrible task. </a:t>
            </a:r>
          </a:p>
          <a:p>
            <a:pPr marL="0" indent="0">
              <a:buNone/>
            </a:pPr>
            <a:r>
              <a:rPr lang="en-US" sz="4300" b="1" dirty="0"/>
              <a:t>3) He fought the terrible monster. </a:t>
            </a:r>
          </a:p>
          <a:p>
            <a:pPr marL="0" indent="0">
              <a:buNone/>
            </a:pPr>
            <a:r>
              <a:rPr lang="en-US" sz="4300" b="1" dirty="0"/>
              <a:t>4) The fight was hard and bloody. </a:t>
            </a:r>
          </a:p>
          <a:p>
            <a:pPr marL="0" indent="0">
              <a:buNone/>
            </a:pPr>
            <a:r>
              <a:rPr lang="en-US" sz="4300" b="1" dirty="0"/>
              <a:t>5) The hero won.</a:t>
            </a:r>
            <a:endParaRPr lang="en-GB" sz="4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1600" y="116633"/>
            <a:ext cx="7416824" cy="648072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 Activity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Groups of 5 you are to choreograph a short story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(max 2 minutes) from one of the following titles:</a:t>
            </a:r>
            <a:endParaRPr lang="en-GB" dirty="0" smtClean="0"/>
          </a:p>
          <a:p>
            <a:pPr lvl="1"/>
            <a:r>
              <a:rPr lang="en-US" dirty="0" smtClean="0"/>
              <a:t>‘Unison on the dance floor’</a:t>
            </a:r>
            <a:endParaRPr lang="en-GB" dirty="0" smtClean="0"/>
          </a:p>
          <a:p>
            <a:pPr lvl="1"/>
            <a:r>
              <a:rPr lang="en-US" dirty="0" smtClean="0"/>
              <a:t>‘Unison in the cinema’</a:t>
            </a:r>
            <a:endParaRPr lang="en-GB" dirty="0" smtClean="0"/>
          </a:p>
          <a:p>
            <a:pPr lvl="1"/>
            <a:r>
              <a:rPr lang="en-US" dirty="0" smtClean="0"/>
              <a:t>‘Unison on the football pitch’</a:t>
            </a:r>
          </a:p>
          <a:p>
            <a:pPr lvl="1"/>
            <a:endParaRPr lang="en-US" dirty="0" smtClean="0"/>
          </a:p>
          <a:p>
            <a:pPr lvl="1"/>
            <a:endParaRPr lang="en-GB" dirty="0" smtClean="0"/>
          </a:p>
          <a:p>
            <a:r>
              <a:rPr lang="en-US" b="1" dirty="0" smtClean="0"/>
              <a:t>MUST</a:t>
            </a:r>
            <a:r>
              <a:rPr lang="en-US" dirty="0" smtClean="0"/>
              <a:t> display </a:t>
            </a:r>
            <a:r>
              <a:rPr lang="en-US" dirty="0" smtClean="0">
                <a:solidFill>
                  <a:srgbClr val="FF0000"/>
                </a:solidFill>
              </a:rPr>
              <a:t>unison</a:t>
            </a:r>
            <a:r>
              <a:rPr lang="en-US" dirty="0" smtClean="0"/>
              <a:t> throughout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u="sng" dirty="0" smtClean="0"/>
              <a:t>NO SOUND TO BE USED.</a:t>
            </a:r>
            <a:endParaRPr lang="en-GB" i="1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EXTENSION</a:t>
            </a:r>
          </a:p>
          <a:p>
            <a:r>
              <a:rPr lang="en-US" dirty="0" smtClean="0"/>
              <a:t>However, you could add more than one ‘layer’ of unison. </a:t>
            </a:r>
          </a:p>
          <a:p>
            <a:pPr lvl="1"/>
            <a:r>
              <a:rPr lang="en-US" dirty="0" smtClean="0"/>
              <a:t>E.g.: the front row of the cinema can eat popcorn (in sync!), whilst the back row laughs at the film.</a:t>
            </a:r>
            <a:endParaRPr lang="en-GB" dirty="0" smtClean="0"/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92888" cy="1224136"/>
          </a:xfrm>
        </p:spPr>
        <p:txBody>
          <a:bodyPr/>
          <a:lstStyle/>
          <a:p>
            <a:r>
              <a:rPr lang="en-GB" sz="4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Plenary</a:t>
            </a:r>
            <a:endParaRPr lang="en-GB" sz="4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41494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Describe </a:t>
            </a:r>
            <a:r>
              <a:rPr lang="en-GB" u="sng" dirty="0" smtClean="0">
                <a:solidFill>
                  <a:srgbClr val="FF0000"/>
                </a:solidFill>
              </a:rPr>
              <a:t>two</a:t>
            </a:r>
            <a:r>
              <a:rPr lang="en-GB" dirty="0" smtClean="0"/>
              <a:t> purposes of the Greek Chorus </a:t>
            </a:r>
          </a:p>
          <a:p>
            <a:endParaRPr lang="en-GB" dirty="0" smtClean="0"/>
          </a:p>
          <a:p>
            <a:r>
              <a:rPr lang="en-GB" dirty="0" smtClean="0"/>
              <a:t>Thinking back to last lesson, can you relate any facts you learnt about Greek Theatre to suggest </a:t>
            </a:r>
            <a:r>
              <a:rPr lang="en-GB" u="sng" dirty="0" smtClean="0">
                <a:solidFill>
                  <a:srgbClr val="FF0000"/>
                </a:solidFill>
              </a:rPr>
              <a:t>why</a:t>
            </a:r>
            <a:r>
              <a:rPr lang="en-GB" dirty="0" smtClean="0"/>
              <a:t> the Ancient Greek’s found a chorus so helpful?</a:t>
            </a:r>
          </a:p>
          <a:p>
            <a:endParaRPr lang="en-GB" dirty="0" smtClean="0"/>
          </a:p>
          <a:p>
            <a:r>
              <a:rPr lang="en-GB" dirty="0" smtClean="0"/>
              <a:t>Are there any elements of the Greek Chorus that still exist today?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</a:t>
            </a:r>
            <a:endParaRPr lang="en-GB" sz="5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Year 8</a:t>
            </a:r>
          </a:p>
          <a:p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Lesson Three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Greek Tragedy Ma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venwoodmasks.com/Images-2/greek/Ulysses-Odysseus-mask-U3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45024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62932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://users.otenet.gr/~tzelepisk/yc/art5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505720" cy="197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23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41440" cy="970517"/>
          </a:xfrm>
        </p:spPr>
        <p:txBody>
          <a:bodyPr/>
          <a:lstStyle/>
          <a:p>
            <a:pPr algn="l"/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Outcomes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By the end of the lesson I will have learnt: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All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US" sz="2800" dirty="0">
                <a:solidFill>
                  <a:srgbClr val="FF0000"/>
                </a:solidFill>
              </a:rPr>
              <a:t>Certain aspects of Greek Theatre and how a </a:t>
            </a:r>
            <a:r>
              <a:rPr lang="en-US" sz="2800" b="1" u="sng" dirty="0">
                <a:solidFill>
                  <a:srgbClr val="FF0000"/>
                </a:solidFill>
              </a:rPr>
              <a:t>chorus</a:t>
            </a:r>
            <a:r>
              <a:rPr lang="en-US" sz="2800" dirty="0">
                <a:solidFill>
                  <a:srgbClr val="FF0000"/>
                </a:solidFill>
              </a:rPr>
              <a:t> is used within Greek Theatre.</a:t>
            </a:r>
            <a:endParaRPr lang="en-GB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Most: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To </a:t>
            </a:r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</a:rPr>
              <a:t>experiment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in groups around the idea of chorus, focusing on </a:t>
            </a:r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</a:rPr>
              <a:t>gestures, facial expressions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</a:rPr>
              <a:t>levels.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rgbClr val="00B050"/>
                </a:solidFill>
              </a:rPr>
              <a:t>Some: </a:t>
            </a:r>
            <a:r>
              <a:rPr lang="en-US" sz="2800" dirty="0">
                <a:solidFill>
                  <a:srgbClr val="00B050"/>
                </a:solidFill>
              </a:rPr>
              <a:t>Specific facts about Greek Theatre and chorus and included them within performance and to </a:t>
            </a:r>
            <a:r>
              <a:rPr lang="en-US" sz="2800" b="1" u="sng" dirty="0">
                <a:solidFill>
                  <a:srgbClr val="00B050"/>
                </a:solidFill>
              </a:rPr>
              <a:t>comment effectively </a:t>
            </a:r>
            <a:r>
              <a:rPr lang="en-US" sz="2800" dirty="0">
                <a:solidFill>
                  <a:srgbClr val="00B050"/>
                </a:solidFill>
              </a:rPr>
              <a:t>on peers performances.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58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GB" u="sng" dirty="0" smtClean="0">
                <a:solidFill>
                  <a:srgbClr val="FF0000"/>
                </a:solidFill>
              </a:rPr>
              <a:t>Warm Up Activity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groups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You must create a freeze frame based on the emotion that  give you.</a:t>
            </a:r>
          </a:p>
          <a:p>
            <a:endParaRPr lang="en-GB" dirty="0" smtClean="0"/>
          </a:p>
          <a:p>
            <a:r>
              <a:rPr lang="en-GB" dirty="0" smtClean="0"/>
              <a:t>You need to create a scenario in your groups based on the emotion.</a:t>
            </a:r>
          </a:p>
          <a:p>
            <a:endParaRPr lang="en-GB" dirty="0" smtClean="0"/>
          </a:p>
          <a:p>
            <a:r>
              <a:rPr lang="en-GB" dirty="0" smtClean="0"/>
              <a:t>YOU ONLY HAVE ONE MINUTE!!!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pairs discuss:</a:t>
            </a:r>
          </a:p>
          <a:p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What is </a:t>
            </a:r>
            <a:r>
              <a:rPr lang="en-GB" dirty="0" smtClean="0">
                <a:solidFill>
                  <a:srgbClr val="FF0000"/>
                </a:solidFill>
              </a:rPr>
              <a:t>exaggerated</a:t>
            </a:r>
            <a:r>
              <a:rPr lang="en-GB" dirty="0" smtClean="0"/>
              <a:t> acting?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Why </a:t>
            </a:r>
            <a:r>
              <a:rPr lang="en-GB" dirty="0" smtClean="0">
                <a:solidFill>
                  <a:srgbClr val="FF0000"/>
                </a:solidFill>
              </a:rPr>
              <a:t>must</a:t>
            </a:r>
            <a:r>
              <a:rPr lang="en-GB" dirty="0" smtClean="0"/>
              <a:t> actors adopt this style when performing a piece of Greek Theatre?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2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41440" cy="970517"/>
          </a:xfrm>
        </p:spPr>
        <p:txBody>
          <a:bodyPr/>
          <a:lstStyle/>
          <a:p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Outcomes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By the end of the lesson I will have learnt: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All</a:t>
            </a:r>
            <a:r>
              <a:rPr lang="en-US" sz="2800" b="1" dirty="0">
                <a:solidFill>
                  <a:srgbClr val="FF0000"/>
                </a:solidFill>
              </a:rPr>
              <a:t>: </a:t>
            </a:r>
            <a:r>
              <a:rPr lang="en-GB" sz="2800" dirty="0" smtClean="0">
                <a:solidFill>
                  <a:srgbClr val="FF0000"/>
                </a:solidFill>
              </a:rPr>
              <a:t>Why exaggerated acting style was necessary within Greek Theatre.</a:t>
            </a:r>
            <a:endParaRPr lang="en-GB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Most: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To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really experiment in a group performance,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focusing on 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over exaggerated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gestures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, facial expressions and levels.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rgbClr val="00B050"/>
                </a:solidFill>
              </a:rPr>
              <a:t>Some: </a:t>
            </a:r>
            <a:r>
              <a:rPr lang="en-US" sz="2800" dirty="0" smtClean="0">
                <a:solidFill>
                  <a:srgbClr val="00B050"/>
                </a:solidFill>
              </a:rPr>
              <a:t>To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think about other </a:t>
            </a:r>
            <a:r>
              <a:rPr lang="en-US" sz="2800" b="1" u="sng" dirty="0" smtClean="0">
                <a:solidFill>
                  <a:srgbClr val="00B050"/>
                </a:solidFill>
              </a:rPr>
              <a:t>dramatic techniques </a:t>
            </a:r>
            <a:r>
              <a:rPr lang="en-US" sz="2800" dirty="0" smtClean="0">
                <a:solidFill>
                  <a:srgbClr val="00B050"/>
                </a:solidFill>
              </a:rPr>
              <a:t>to use within performance and </a:t>
            </a:r>
            <a:r>
              <a:rPr lang="en-US" sz="2800" dirty="0">
                <a:solidFill>
                  <a:srgbClr val="00B050"/>
                </a:solidFill>
              </a:rPr>
              <a:t>to comment effectively on peers performances.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859216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GB" u="sng" dirty="0" smtClean="0">
                <a:solidFill>
                  <a:srgbClr val="FF0000"/>
                </a:solidFill>
              </a:rPr>
              <a:t>Starter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 sz="2400" dirty="0" smtClean="0"/>
              <a:t>Stand in a space on your own</a:t>
            </a:r>
          </a:p>
          <a:p>
            <a:pPr marL="514350" indent="-514350">
              <a:buAutoNum type="arabicParenR"/>
            </a:pPr>
            <a:endParaRPr lang="en-GB" sz="2400" dirty="0"/>
          </a:p>
          <a:p>
            <a:pPr marL="514350" indent="-514350">
              <a:buAutoNum type="arabicParenR"/>
            </a:pPr>
            <a:r>
              <a:rPr lang="en-GB" sz="2400" dirty="0" smtClean="0"/>
              <a:t>When you hear a title or action you must individually create a frozen image based on that title</a:t>
            </a:r>
            <a:r>
              <a:rPr lang="en-GB" dirty="0" smtClean="0"/>
              <a:t>.</a:t>
            </a:r>
            <a:endParaRPr lang="en-GB" sz="2400" dirty="0"/>
          </a:p>
          <a:p>
            <a:pPr marL="514350" indent="-514350">
              <a:buAutoNum type="arabicParenR"/>
            </a:pPr>
            <a:endParaRPr lang="en-GB" sz="2400" dirty="0" smtClean="0"/>
          </a:p>
          <a:p>
            <a:pPr marL="514350" indent="-514350">
              <a:buAutoNum type="arabicParenR"/>
            </a:pPr>
            <a:r>
              <a:rPr lang="en-GB" sz="2400" dirty="0" smtClean="0"/>
              <a:t>If you do not freeze once I have shouted FREEZE      then you are out!</a:t>
            </a:r>
          </a:p>
          <a:p>
            <a:pPr marL="514350" indent="-514350">
              <a:buAutoNum type="arabicParenR"/>
            </a:pPr>
            <a:endParaRPr lang="en-GB" sz="2400" dirty="0"/>
          </a:p>
          <a:p>
            <a:pPr marL="514350" indent="-514350">
              <a:buAutoNum type="arabicParenR"/>
            </a:pPr>
            <a:r>
              <a:rPr lang="en-GB" sz="2400" dirty="0" smtClean="0"/>
              <a:t>Get Ready!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 algn="ctr">
              <a:buNone/>
            </a:pPr>
            <a:r>
              <a:rPr lang="en-GB" sz="2800" u="sng" dirty="0" smtClean="0">
                <a:solidFill>
                  <a:srgbClr val="FF0000"/>
                </a:solidFill>
              </a:rPr>
              <a:t>What makes an effective frozen image?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514350" indent="-514350">
              <a:buAutoNum type="arabicParenR"/>
            </a:pPr>
            <a:endParaRPr lang="en-GB" sz="2400" dirty="0"/>
          </a:p>
          <a:p>
            <a:pPr marL="514350" indent="-514350">
              <a:buAutoNum type="arabicParenR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327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It wasn’t just the chorus who used exaggeration in Greek Theatre.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Actors used precise gestures to represent clear emotions.</a:t>
            </a:r>
            <a:endParaRPr lang="en-GB" dirty="0"/>
          </a:p>
        </p:txBody>
      </p:sp>
      <p:pic>
        <p:nvPicPr>
          <p:cNvPr id="6146" name="Picture 2" descr="http://www.download-hub.com/wp-content/uploads/2010/02/emoticons-for-msn-messeng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6193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0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9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u="sng" dirty="0" smtClean="0">
                <a:solidFill>
                  <a:srgbClr val="FF0000"/>
                </a:solidFill>
              </a:rPr>
              <a:t>Exaggeration Experimentation 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In groups of 4-5 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You must </a:t>
            </a:r>
            <a:r>
              <a:rPr lang="en-GB" sz="2400" dirty="0" smtClean="0">
                <a:solidFill>
                  <a:srgbClr val="FF0000"/>
                </a:solidFill>
              </a:rPr>
              <a:t>devise</a:t>
            </a:r>
            <a:r>
              <a:rPr lang="en-GB" sz="2400" dirty="0" smtClean="0"/>
              <a:t> a short original scene based on one of these titles:</a:t>
            </a:r>
          </a:p>
          <a:p>
            <a:pPr lvl="1"/>
            <a:r>
              <a:rPr lang="en-GB" sz="2000" dirty="0" smtClean="0"/>
              <a:t>“Complaint at the chocolate factory”</a:t>
            </a:r>
          </a:p>
          <a:p>
            <a:pPr lvl="1"/>
            <a:r>
              <a:rPr lang="en-GB" sz="2000" dirty="0" smtClean="0"/>
              <a:t>“Argument at breakfast”</a:t>
            </a:r>
          </a:p>
          <a:p>
            <a:pPr lvl="1"/>
            <a:r>
              <a:rPr lang="en-GB" sz="2000" dirty="0" smtClean="0"/>
              <a:t>“Crisis in the X-Factor studio”</a:t>
            </a:r>
          </a:p>
          <a:p>
            <a:pPr lvl="1"/>
            <a:r>
              <a:rPr lang="en-GB" sz="2000" dirty="0" smtClean="0"/>
              <a:t>“Robbery at a Post Office”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400" dirty="0" smtClean="0"/>
              <a:t>You Must:</a:t>
            </a:r>
            <a:endParaRPr lang="en-GB" sz="2400" dirty="0"/>
          </a:p>
          <a:p>
            <a:r>
              <a:rPr lang="en-GB" sz="2400" dirty="0" smtClean="0"/>
              <a:t>Use over the top acting style (exaggeration)</a:t>
            </a:r>
          </a:p>
          <a:p>
            <a:r>
              <a:rPr lang="en-GB" sz="2400" dirty="0" smtClean="0"/>
              <a:t>Actors must only speak one person at a time.</a:t>
            </a:r>
          </a:p>
          <a:p>
            <a:r>
              <a:rPr lang="en-GB" sz="2400" dirty="0" smtClean="0"/>
              <a:t>Must be accompanied by a posture and facial expression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672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/>
          <a:lstStyle/>
          <a:p>
            <a:pPr algn="l"/>
            <a:r>
              <a:rPr lang="en-GB" u="sng" dirty="0" smtClean="0">
                <a:solidFill>
                  <a:srgbClr val="FF0000"/>
                </a:solidFill>
              </a:rPr>
              <a:t>Perform &amp; Evaluate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there a particular movement or posture that worked particularly well?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there any emotions / key moments in the story that could have benefited from a movement or gesture that the group </a:t>
            </a:r>
            <a:r>
              <a:rPr lang="en-GB" dirty="0" smtClean="0">
                <a:solidFill>
                  <a:srgbClr val="FF0000"/>
                </a:solidFill>
              </a:rPr>
              <a:t>didn’t</a:t>
            </a:r>
            <a:r>
              <a:rPr lang="en-GB" dirty="0" smtClean="0"/>
              <a:t> use?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realistic was the piece?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2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u="sng" dirty="0" smtClean="0">
                <a:solidFill>
                  <a:srgbClr val="FF0000"/>
                </a:solidFill>
              </a:rPr>
              <a:t>Plenary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was exaggerated theatre so important?</a:t>
            </a:r>
          </a:p>
          <a:p>
            <a:endParaRPr lang="en-GB" dirty="0"/>
          </a:p>
          <a:p>
            <a:r>
              <a:rPr lang="en-GB" dirty="0" smtClean="0"/>
              <a:t>What skills can you take away from today’s lesson for all drama lessons in the future?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32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</a:t>
            </a:r>
            <a:endParaRPr lang="en-GB" sz="5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Year 8</a:t>
            </a:r>
          </a:p>
          <a:p>
            <a:endParaRPr lang="en-GB" sz="2400" b="1" dirty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</a:rPr>
              <a:t>Lesson Four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Greek Tragedy Ma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avenwoodmasks.com/Images-2/greek/Ulysses-Odysseus-mask-U3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45024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629321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://users.otenet.gr/~tzelepisk/yc/art5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505720" cy="197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7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GB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GB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GB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GB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69817"/>
            <a:ext cx="7704843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RED</a:t>
            </a:r>
            <a:r>
              <a:rPr lang="en-GB" dirty="0" smtClean="0"/>
              <a:t> = STOP!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AMBER </a:t>
            </a:r>
            <a:r>
              <a:rPr lang="en-GB" dirty="0" smtClean="0"/>
              <a:t>= JUMP UP &amp; TOUCH FLOOR!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GREEN</a:t>
            </a:r>
            <a:r>
              <a:rPr lang="en-GB" dirty="0" smtClean="0"/>
              <a:t> = GO!</a:t>
            </a:r>
            <a:endParaRPr lang="en-GB" dirty="0"/>
          </a:p>
        </p:txBody>
      </p:sp>
      <p:pic>
        <p:nvPicPr>
          <p:cNvPr id="7170" name="Picture 2" descr="http://www.clker.com/cliparts/j/v/P/j/5/S/traffic-light-m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709723" cy="158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lker.com/cliparts/j/v/P/j/5/S/traffic-light-m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9069"/>
            <a:ext cx="709723" cy="158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homeschoolarts.com/k6images/beach_scene/sun-red-circl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985292" cy="98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upload.wikimedia.org/wikipedia/commons/thumb/0/0e/Ski_trail_rating_symbol-green_circle.svg/600px-Ski_trail_rating_symbol-green_circle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8" y="52292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pload.wikimedia.org/wikipedia/commons/8/8b/WX_circle_orang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8" y="3717032"/>
            <a:ext cx="850404" cy="85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9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7467600" cy="39513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8000" b="1" u="sng" dirty="0" smtClean="0"/>
              <a:t>Unison?</a:t>
            </a:r>
          </a:p>
          <a:p>
            <a:pPr marL="0" indent="0" algn="ctr">
              <a:buNone/>
            </a:pPr>
            <a:endParaRPr lang="en-GB" sz="8000" dirty="0"/>
          </a:p>
          <a:p>
            <a:pPr marL="0" indent="0" algn="ctr">
              <a:buNone/>
            </a:pPr>
            <a:r>
              <a:rPr lang="en-GB" sz="3600" dirty="0" smtClean="0"/>
              <a:t>In groups of 5 you are to mind-map your ideas on unison.</a:t>
            </a:r>
          </a:p>
          <a:p>
            <a:pPr marL="0" indent="0" algn="ctr">
              <a:buNone/>
            </a:pPr>
            <a:r>
              <a:rPr lang="en-GB" sz="3600" dirty="0" smtClean="0"/>
              <a:t>You have </a:t>
            </a:r>
            <a:r>
              <a:rPr lang="en-GB" sz="3600" b="1" dirty="0" smtClean="0"/>
              <a:t>2 minutes</a:t>
            </a:r>
            <a:r>
              <a:rPr lang="en-GB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41440" cy="970517"/>
          </a:xfrm>
        </p:spPr>
        <p:txBody>
          <a:bodyPr/>
          <a:lstStyle/>
          <a:p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Outcomes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By the end of the lesson I will have learnt: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All: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Most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r>
              <a:rPr lang="en-US" sz="2800" b="1" dirty="0">
                <a:solidFill>
                  <a:srgbClr val="00B050"/>
                </a:solidFill>
              </a:rPr>
              <a:t>Some</a:t>
            </a:r>
            <a:r>
              <a:rPr lang="en-US" sz="2800" b="1" dirty="0" smtClean="0">
                <a:solidFill>
                  <a:srgbClr val="00B050"/>
                </a:solidFill>
              </a:rPr>
              <a:t>: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0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1440" cy="792088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7920880" cy="50405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do I mean by Unison</a:t>
            </a:r>
            <a:r>
              <a:rPr lang="en-US" b="1" dirty="0" smtClean="0"/>
              <a:t>?</a:t>
            </a:r>
          </a:p>
          <a:p>
            <a:pPr>
              <a:buNone/>
            </a:pPr>
            <a:endParaRPr lang="en-GB" dirty="0"/>
          </a:p>
          <a:p>
            <a:r>
              <a:rPr lang="en-US" b="1" dirty="0" smtClean="0"/>
              <a:t>Has </a:t>
            </a:r>
            <a:r>
              <a:rPr lang="en-US" b="1" dirty="0"/>
              <a:t>anyone heard of the word before?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	    </a:t>
            </a:r>
            <a:r>
              <a:rPr lang="en-US" b="1" dirty="0"/>
              <a:t>– If so, what examples are there?</a:t>
            </a:r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OCCURING AT THE SAME TIME AS ONE ANOTHER</a:t>
            </a:r>
          </a:p>
          <a:p>
            <a:pPr marL="0" indent="0" algn="ctr">
              <a:buNone/>
            </a:pPr>
            <a:r>
              <a:rPr lang="en-GB" dirty="0" smtClean="0"/>
              <a:t>SYNCRONISATION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US" b="1" dirty="0" smtClean="0"/>
              <a:t>Main focus </a:t>
            </a:r>
            <a:r>
              <a:rPr lang="en-US" dirty="0"/>
              <a:t>of the lessons </a:t>
            </a:r>
            <a:r>
              <a:rPr lang="en-US" dirty="0" smtClean="0"/>
              <a:t>is to work  </a:t>
            </a:r>
            <a:r>
              <a:rPr lang="en-US" dirty="0"/>
              <a:t>together, </a:t>
            </a:r>
            <a:r>
              <a:rPr lang="en-US" dirty="0" smtClean="0"/>
              <a:t>as </a:t>
            </a:r>
            <a:r>
              <a:rPr lang="en-US" dirty="0"/>
              <a:t>a chorus – in </a:t>
            </a:r>
            <a:r>
              <a:rPr lang="en-US" b="1" dirty="0"/>
              <a:t>Unison</a:t>
            </a:r>
            <a:r>
              <a:rPr lang="en-US" dirty="0"/>
              <a:t>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4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1440" cy="1268760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12568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Pass the Clap – (whole class unison)</a:t>
            </a:r>
            <a:endParaRPr lang="en-GB" dirty="0">
              <a:solidFill>
                <a:srgbClr val="FF0000"/>
              </a:solidFill>
            </a:endParaRPr>
          </a:p>
          <a:p>
            <a:pPr marL="329184" lvl="1" indent="0">
              <a:buNone/>
            </a:pPr>
            <a:r>
              <a:rPr lang="en-US" dirty="0" smtClean="0"/>
              <a:t>Concentration, accuracy </a:t>
            </a:r>
            <a:r>
              <a:rPr lang="en-US" dirty="0"/>
              <a:t>– focus on energy, focus and eye contact</a:t>
            </a:r>
            <a:r>
              <a:rPr lang="en-US" dirty="0" smtClean="0"/>
              <a:t>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r>
              <a:rPr lang="en-US" b="1" u="sng" dirty="0">
                <a:solidFill>
                  <a:srgbClr val="FF0000"/>
                </a:solidFill>
              </a:rPr>
              <a:t>Mirror exercise – (whole class unison)</a:t>
            </a:r>
            <a:endParaRPr lang="en-GB" u="sng" dirty="0">
              <a:solidFill>
                <a:srgbClr val="FF0000"/>
              </a:solidFill>
            </a:endParaRPr>
          </a:p>
          <a:p>
            <a:pPr marL="329184" lvl="1" indent="0">
              <a:buNone/>
            </a:pPr>
            <a:r>
              <a:rPr lang="en-US" dirty="0" smtClean="0"/>
              <a:t>discreet </a:t>
            </a:r>
            <a:r>
              <a:rPr lang="en-US" dirty="0"/>
              <a:t>while retaining accuracy, but must not discuss tactics!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 algn="ctr">
              <a:buNone/>
            </a:pPr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technique just we just used  </a:t>
            </a:r>
            <a:r>
              <a:rPr lang="en-US" b="1" dirty="0" smtClean="0"/>
              <a:t>was </a:t>
            </a:r>
            <a:r>
              <a:rPr lang="en-US" b="1" dirty="0"/>
              <a:t>an important technique for the Greek Chorus in Greek Theatre. 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r>
              <a:rPr lang="en-US" b="1" u="sng" dirty="0">
                <a:solidFill>
                  <a:srgbClr val="FF0000"/>
                </a:solidFill>
              </a:rPr>
              <a:t>Duplicity – (Paired unison)</a:t>
            </a:r>
            <a:endParaRPr lang="en-GB" u="sng" dirty="0">
              <a:solidFill>
                <a:srgbClr val="FF0000"/>
              </a:solidFill>
            </a:endParaRPr>
          </a:p>
          <a:p>
            <a:pPr marL="329184" lvl="1" indent="0">
              <a:buNone/>
            </a:pPr>
            <a:r>
              <a:rPr lang="en-US" dirty="0"/>
              <a:t>In pairs, facing </a:t>
            </a:r>
            <a:r>
              <a:rPr lang="en-US" dirty="0" smtClean="0"/>
              <a:t>each, </a:t>
            </a:r>
            <a:r>
              <a:rPr lang="en-US" dirty="0"/>
              <a:t>you are to copy each other’s movements and facial expressions, just like a </a:t>
            </a:r>
            <a:r>
              <a:rPr lang="en-US" dirty="0" smtClean="0"/>
              <a:t>reflection </a:t>
            </a:r>
            <a:r>
              <a:rPr lang="en-US" dirty="0"/>
              <a:t>in a mirror.</a:t>
            </a:r>
            <a:endParaRPr lang="en-GB" dirty="0"/>
          </a:p>
          <a:p>
            <a:pPr marL="329184" lvl="1" indent="0">
              <a:buNone/>
            </a:pPr>
            <a:r>
              <a:rPr lang="en-US" dirty="0"/>
              <a:t>A</a:t>
            </a:r>
            <a:r>
              <a:rPr lang="en-US" dirty="0" smtClean="0"/>
              <a:t>ccuracy</a:t>
            </a:r>
            <a:r>
              <a:rPr lang="en-US" dirty="0"/>
              <a:t>, slowness and concentration are key. -Just mime – no dialogue. Take it in turns to </a:t>
            </a:r>
            <a:r>
              <a:rPr lang="en-US" dirty="0" smtClean="0"/>
              <a:t>lead.</a:t>
            </a:r>
            <a:endParaRPr lang="en-GB" dirty="0"/>
          </a:p>
          <a:p>
            <a:endParaRPr lang="en-GB" dirty="0" smtClean="0"/>
          </a:p>
          <a:p>
            <a:pPr algn="ctr"/>
            <a:r>
              <a:rPr lang="en-US" b="1" u="sng" dirty="0"/>
              <a:t>What are the difficulties with moving in unison? 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65157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867"/>
            <a:ext cx="7848872" cy="667829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Theatre Facts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800" dirty="0"/>
              <a:t>Performances took place in amphitheatres and these were very big. </a:t>
            </a:r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/>
              <a:t>Performances were performed in the open air. </a:t>
            </a:r>
            <a:endParaRPr lang="en-GB" sz="3800" dirty="0" smtClean="0"/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 smtClean="0"/>
              <a:t>Semi-circular </a:t>
            </a:r>
            <a:r>
              <a:rPr lang="en-GB" sz="3800" dirty="0"/>
              <a:t>shape with rows of tiered stone seating around it. The shape of the theatres gave everyone in the audience excellent viewing and also meant they could hear the actors well </a:t>
            </a:r>
            <a:r>
              <a:rPr lang="en-GB" sz="3800" dirty="0" smtClean="0"/>
              <a:t>too.</a:t>
            </a:r>
            <a:endParaRPr lang="en-GB" sz="3800" dirty="0"/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/>
              <a:t>Instead of one actor telling a story a group of actors known as a </a:t>
            </a:r>
            <a:r>
              <a:rPr lang="en-GB" sz="3800" b="1" dirty="0">
                <a:solidFill>
                  <a:schemeClr val="tx1"/>
                </a:solidFill>
              </a:rPr>
              <a:t>chorus</a:t>
            </a:r>
            <a:r>
              <a:rPr lang="en-GB" sz="3800" dirty="0"/>
              <a:t> worked together.</a:t>
            </a:r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b="1" dirty="0"/>
              <a:t>Chorus </a:t>
            </a:r>
            <a:r>
              <a:rPr lang="en-GB" sz="3800" dirty="0"/>
              <a:t>worked in movement and voice so that stories could be heard and movements seen</a:t>
            </a:r>
            <a:r>
              <a:rPr lang="en-GB" sz="3800" dirty="0" smtClean="0"/>
              <a:t>. </a:t>
            </a:r>
            <a:endParaRPr lang="en-GB" sz="3800" dirty="0"/>
          </a:p>
          <a:p>
            <a:pPr marL="514350" indent="-514350">
              <a:buFont typeface="+mj-lt"/>
              <a:buAutoNum type="arabicPeriod"/>
            </a:pPr>
            <a:endParaRPr lang="en-GB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800" dirty="0" smtClean="0"/>
              <a:t>A </a:t>
            </a:r>
            <a:r>
              <a:rPr lang="en-GB" sz="3800" b="1" dirty="0" smtClean="0"/>
              <a:t>chorus</a:t>
            </a:r>
            <a:r>
              <a:rPr lang="en-GB" sz="3800" dirty="0" smtClean="0"/>
              <a:t> consisted between 5 and 50 actors.</a:t>
            </a:r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/>
              <a:t>All the actors were men. </a:t>
            </a:r>
            <a:endParaRPr lang="en-GB" sz="3800" dirty="0" smtClean="0"/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 smtClean="0"/>
              <a:t>They </a:t>
            </a:r>
            <a:r>
              <a:rPr lang="en-GB" sz="3800" dirty="0"/>
              <a:t>wore large masks that exaggerated facial features and emotions. The mouth hole was large to help amplify the voices. </a:t>
            </a:r>
            <a:endParaRPr lang="en-GB" sz="3800" dirty="0" smtClean="0"/>
          </a:p>
          <a:p>
            <a:pPr marL="514350" indent="-514350">
              <a:buFont typeface="+mj-lt"/>
              <a:buAutoNum type="arabicPeriod"/>
            </a:pPr>
            <a:endParaRPr lang="en-GB" sz="3800" dirty="0"/>
          </a:p>
          <a:p>
            <a:pPr marL="514350" indent="-514350">
              <a:buFont typeface="+mj-lt"/>
              <a:buAutoNum type="arabicPeriod"/>
            </a:pPr>
            <a:r>
              <a:rPr lang="en-GB" sz="3800" dirty="0" smtClean="0"/>
              <a:t>Greek </a:t>
            </a:r>
            <a:r>
              <a:rPr lang="en-GB" sz="3800" dirty="0"/>
              <a:t>plays were either comedies or tragedies. Tragedies were often about the past, whereas comedies tended to be about current and everyday life. </a:t>
            </a:r>
            <a:endParaRPr lang="en-GB" sz="3800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9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6440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6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632848" cy="1224136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 Activity One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11256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purpose </a:t>
            </a:r>
            <a:r>
              <a:rPr lang="en-US" dirty="0"/>
              <a:t>of the Greek Chorus – while moving in unison – was to show the </a:t>
            </a:r>
            <a:r>
              <a:rPr lang="en-US" i="1" dirty="0"/>
              <a:t>emotion</a:t>
            </a:r>
            <a:r>
              <a:rPr lang="en-US" dirty="0"/>
              <a:t> of a play’s story with their gestures and facial expressions.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US" dirty="0" smtClean="0"/>
              <a:t>In groups 5 – you are </a:t>
            </a:r>
            <a:r>
              <a:rPr lang="en-US" dirty="0"/>
              <a:t>to </a:t>
            </a:r>
            <a:r>
              <a:rPr lang="en-US" b="1" dirty="0"/>
              <a:t>find </a:t>
            </a:r>
            <a:r>
              <a:rPr lang="en-US" b="1" dirty="0" smtClean="0"/>
              <a:t>your </a:t>
            </a:r>
            <a:r>
              <a:rPr lang="en-US" b="1" dirty="0"/>
              <a:t>own way of representing </a:t>
            </a:r>
            <a:r>
              <a:rPr lang="en-US" dirty="0"/>
              <a:t>the following sequence of emotions using </a:t>
            </a:r>
            <a:r>
              <a:rPr lang="en-US" b="1" dirty="0"/>
              <a:t>facial expressions, movements and gestures. </a:t>
            </a:r>
            <a:endParaRPr lang="en-US" b="1" dirty="0" smtClean="0"/>
          </a:p>
          <a:p>
            <a:pPr lvl="1"/>
            <a:r>
              <a:rPr lang="en-US" b="1" dirty="0" smtClean="0"/>
              <a:t>use </a:t>
            </a:r>
            <a:r>
              <a:rPr lang="en-US" b="1" i="1" dirty="0"/>
              <a:t>unison</a:t>
            </a:r>
            <a:r>
              <a:rPr lang="en-US" b="1" dirty="0"/>
              <a:t> </a:t>
            </a:r>
            <a:r>
              <a:rPr lang="en-US" dirty="0"/>
              <a:t>and no sound.</a:t>
            </a:r>
            <a:endParaRPr lang="en-GB" dirty="0"/>
          </a:p>
          <a:p>
            <a:pPr lvl="1"/>
            <a:r>
              <a:rPr lang="en-US" dirty="0" smtClean="0"/>
              <a:t>pace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leader, </a:t>
            </a:r>
            <a:endParaRPr lang="en-US" dirty="0" smtClean="0"/>
          </a:p>
          <a:p>
            <a:pPr lvl="1"/>
            <a:r>
              <a:rPr lang="en-US" dirty="0" smtClean="0"/>
              <a:t>performance </a:t>
            </a:r>
            <a:r>
              <a:rPr lang="en-US" dirty="0"/>
              <a:t>shapes – in a </a:t>
            </a:r>
            <a:r>
              <a:rPr lang="en-US" dirty="0" smtClean="0"/>
              <a:t>line, semi-circle, triangle?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b="1" i="1" dirty="0"/>
              <a:t>Easy:      </a:t>
            </a:r>
            <a:r>
              <a:rPr lang="en-US" b="1" i="1" dirty="0" smtClean="0"/>
              <a:t> </a:t>
            </a:r>
            <a:r>
              <a:rPr lang="en-US" b="1" dirty="0" smtClean="0"/>
              <a:t>HAPPY  </a:t>
            </a:r>
            <a:r>
              <a:rPr lang="en-US" b="1" dirty="0"/>
              <a:t>&gt; SAD &gt; ANGRY</a:t>
            </a:r>
            <a:endParaRPr lang="en-GB" dirty="0"/>
          </a:p>
          <a:p>
            <a:r>
              <a:rPr lang="en-US" b="1" i="1" dirty="0" smtClean="0"/>
              <a:t>Medium: 	 </a:t>
            </a:r>
            <a:r>
              <a:rPr lang="en-US" b="1" dirty="0" smtClean="0"/>
              <a:t>EXCITED </a:t>
            </a:r>
            <a:r>
              <a:rPr lang="en-US" b="1" dirty="0"/>
              <a:t>&gt; TIRED &gt; BORED</a:t>
            </a:r>
            <a:endParaRPr lang="en-GB" dirty="0"/>
          </a:p>
          <a:p>
            <a:r>
              <a:rPr lang="en-US" b="1" i="1" dirty="0"/>
              <a:t>Hard:       </a:t>
            </a:r>
            <a:r>
              <a:rPr lang="en-US" b="1" dirty="0"/>
              <a:t>PROUD &gt; NERVOUS &gt; JEALOUS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75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41440" cy="1042525"/>
          </a:xfrm>
        </p:spPr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Plenary</a:t>
            </a:r>
            <a:endParaRPr lang="en-GB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57694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b="1" dirty="0"/>
              <a:t>one</a:t>
            </a:r>
            <a:r>
              <a:rPr lang="en-US" dirty="0"/>
              <a:t> purpose of the Greek Theatre </a:t>
            </a:r>
            <a:r>
              <a:rPr lang="en-US" dirty="0" smtClean="0"/>
              <a:t>you have learnt today?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does </a:t>
            </a:r>
            <a:r>
              <a:rPr lang="en-US" b="1" dirty="0"/>
              <a:t>Unison</a:t>
            </a:r>
            <a:r>
              <a:rPr lang="en-US" dirty="0"/>
              <a:t> </a:t>
            </a:r>
            <a:r>
              <a:rPr lang="en-US" dirty="0" smtClean="0"/>
              <a:t>mean?</a:t>
            </a:r>
          </a:p>
          <a:p>
            <a:endParaRPr lang="en-GB" dirty="0"/>
          </a:p>
          <a:p>
            <a:r>
              <a:rPr lang="en-US" dirty="0" smtClean="0"/>
              <a:t>What </a:t>
            </a:r>
            <a:r>
              <a:rPr lang="en-US" dirty="0"/>
              <a:t>do you think the </a:t>
            </a:r>
            <a:r>
              <a:rPr lang="en-US" b="1" dirty="0"/>
              <a:t>most important </a:t>
            </a:r>
            <a:r>
              <a:rPr lang="en-US" dirty="0"/>
              <a:t>things to remember are in creating good unison?</a:t>
            </a:r>
            <a:r>
              <a:rPr lang="en-US" i="1" dirty="0"/>
              <a:t> 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What </a:t>
            </a:r>
            <a:r>
              <a:rPr lang="en-US" b="1" dirty="0"/>
              <a:t>facts </a:t>
            </a:r>
            <a:r>
              <a:rPr lang="en-US" dirty="0"/>
              <a:t>can you remember about Greek Theatre?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6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1223</Words>
  <Application>Microsoft Office PowerPoint</Application>
  <PresentationFormat>On-screen Show (4:3)</PresentationFormat>
  <Paragraphs>243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Comic Sans MS</vt:lpstr>
      <vt:lpstr>Office Theme</vt:lpstr>
      <vt:lpstr>GREEK THEATRE</vt:lpstr>
      <vt:lpstr>Learning Outcomes</vt:lpstr>
      <vt:lpstr>PowerPoint Presentation</vt:lpstr>
      <vt:lpstr>Discussion</vt:lpstr>
      <vt:lpstr>Activities</vt:lpstr>
      <vt:lpstr>Greek Theatre Facts</vt:lpstr>
      <vt:lpstr>PowerPoint Presentation</vt:lpstr>
      <vt:lpstr>Chorus Activity One</vt:lpstr>
      <vt:lpstr>Plenary</vt:lpstr>
      <vt:lpstr>GREEK THEATRE</vt:lpstr>
      <vt:lpstr>PASS  THE  RHYTHM</vt:lpstr>
      <vt:lpstr>Greek Theatre???</vt:lpstr>
      <vt:lpstr>Learning Outcomes</vt:lpstr>
      <vt:lpstr>Chorus Facts</vt:lpstr>
      <vt:lpstr>Chorus Activity</vt:lpstr>
      <vt:lpstr>PowerPoint Presentation</vt:lpstr>
      <vt:lpstr>Chorus Activity</vt:lpstr>
      <vt:lpstr>Plenary</vt:lpstr>
      <vt:lpstr>GREEK THEATRE</vt:lpstr>
      <vt:lpstr>Warm Up Activity</vt:lpstr>
      <vt:lpstr>PowerPoint Presentation</vt:lpstr>
      <vt:lpstr>Learning Outcomes</vt:lpstr>
      <vt:lpstr>Starter</vt:lpstr>
      <vt:lpstr>PowerPoint Presentation</vt:lpstr>
      <vt:lpstr>Exaggeration Experimentation </vt:lpstr>
      <vt:lpstr>Perform &amp; Evaluate</vt:lpstr>
      <vt:lpstr>Plenary</vt:lpstr>
      <vt:lpstr>GREEK THEATRE</vt:lpstr>
      <vt:lpstr>TRAFFIC LIGHTS</vt:lpstr>
      <vt:lpstr>Learning Outcomes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THEATRE</dc:title>
  <dc:creator>Vicki Brown</dc:creator>
  <cp:lastModifiedBy>Michael Seidel</cp:lastModifiedBy>
  <cp:revision>68</cp:revision>
  <dcterms:created xsi:type="dcterms:W3CDTF">2011-03-13T21:33:56Z</dcterms:created>
  <dcterms:modified xsi:type="dcterms:W3CDTF">2018-03-27T16:31:07Z</dcterms:modified>
</cp:coreProperties>
</file>